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8"/>
  </p:notesMasterIdLst>
  <p:sldIdLst>
    <p:sldId id="256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0" r:id="rId35"/>
    <p:sldId id="292" r:id="rId36"/>
    <p:sldId id="29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8669" y="6008487"/>
            <a:ext cx="9144000" cy="586766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Debojyoti</a:t>
            </a:r>
            <a:r>
              <a:rPr lang="en-US" dirty="0">
                <a:solidFill>
                  <a:srgbClr val="002060"/>
                </a:solidFill>
              </a:rPr>
              <a:t> Majumder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C31903-773D-2622-819E-8C4FF48E9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1" y="0"/>
            <a:ext cx="12117849" cy="600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D56E-6989-2B15-BBB0-673C2C2A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65" y="291408"/>
            <a:ext cx="11221278" cy="1126575"/>
          </a:xfrm>
        </p:spPr>
        <p:txBody>
          <a:bodyPr/>
          <a:lstStyle/>
          <a:p>
            <a:r>
              <a:rPr lang="en-US" dirty="0"/>
              <a:t>Installation Steps: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6B77F1-13F6-37D8-DF4B-F6425E0F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538" y="1616971"/>
            <a:ext cx="4733925" cy="35909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83CB75-3353-8CA7-DCAA-D6C9FA31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044" y="1633537"/>
            <a:ext cx="4733925" cy="359092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7224567-943E-BEE3-1B8A-3188113F215A}"/>
              </a:ext>
            </a:extLst>
          </p:cNvPr>
          <p:cNvSpPr/>
          <p:nvPr/>
        </p:nvSpPr>
        <p:spPr>
          <a:xfrm>
            <a:off x="5361090" y="2998303"/>
            <a:ext cx="1677954" cy="86139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359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A402-AF62-4A6E-2A2F-159E730DF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1" y="365125"/>
            <a:ext cx="10677939" cy="1039605"/>
          </a:xfrm>
        </p:spPr>
        <p:txBody>
          <a:bodyPr/>
          <a:lstStyle/>
          <a:p>
            <a:r>
              <a:rPr lang="en-US" dirty="0"/>
              <a:t>Installation Steps: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BA9627-0A9C-CA7F-EAED-1A8B9A9E1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818" y="1404730"/>
            <a:ext cx="5059518" cy="46515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ABAC9E-1C62-4C3E-C70A-11269985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214" y="1404731"/>
            <a:ext cx="5189080" cy="479728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9080E2A-6F28-2BF0-1C0B-38D21B5BB530}"/>
              </a:ext>
            </a:extLst>
          </p:cNvPr>
          <p:cNvSpPr/>
          <p:nvPr/>
        </p:nvSpPr>
        <p:spPr>
          <a:xfrm>
            <a:off x="5470336" y="3429000"/>
            <a:ext cx="1251330" cy="533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187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42A8A-B528-FE92-1D31-20EB4AE79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0579"/>
          </a:xfrm>
        </p:spPr>
        <p:txBody>
          <a:bodyPr/>
          <a:lstStyle/>
          <a:p>
            <a:r>
              <a:rPr lang="en-US" dirty="0"/>
              <a:t>Installation Steps: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86E667-769A-3BEA-3FD1-8B80BFCC7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17984"/>
            <a:ext cx="10320130" cy="4797286"/>
          </a:xfrm>
        </p:spPr>
      </p:pic>
    </p:spTree>
    <p:extLst>
      <p:ext uri="{BB962C8B-B14F-4D97-AF65-F5344CB8AC3E}">
        <p14:creationId xmlns:p14="http://schemas.microsoft.com/office/powerpoint/2010/main" val="1954295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2762-4D56-0253-C87D-C4AAE1CB3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Steps: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6C2ED5-15B0-BAC4-50C3-2ABB8419A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41396"/>
            <a:ext cx="10515599" cy="4651479"/>
          </a:xfrm>
        </p:spPr>
      </p:pic>
    </p:spTree>
    <p:extLst>
      <p:ext uri="{BB962C8B-B14F-4D97-AF65-F5344CB8AC3E}">
        <p14:creationId xmlns:p14="http://schemas.microsoft.com/office/powerpoint/2010/main" val="2311977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F9C6-E838-4B32-A428-0DCF44D4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Steps: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342297-D257-A843-E057-DC3D82C22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357" y="1948656"/>
            <a:ext cx="4505739" cy="41052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F89B2-BAAD-9B4A-AD56-C5EA6D102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5" y="1948656"/>
            <a:ext cx="4924425" cy="410527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58F976F-A69F-71C3-6985-2A5261B4A4BC}"/>
              </a:ext>
            </a:extLst>
          </p:cNvPr>
          <p:cNvSpPr/>
          <p:nvPr/>
        </p:nvSpPr>
        <p:spPr>
          <a:xfrm>
            <a:off x="5155096" y="3763617"/>
            <a:ext cx="1298713" cy="4638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957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37CC-51CD-9692-EFB8-0B8D312EE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9032"/>
          </a:xfrm>
        </p:spPr>
        <p:txBody>
          <a:bodyPr>
            <a:normAutofit fontScale="90000"/>
          </a:bodyPr>
          <a:lstStyle/>
          <a:p>
            <a:br>
              <a:rPr lang="en-IN" sz="4400" b="1" i="0" dirty="0">
                <a:solidFill>
                  <a:srgbClr val="92D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4400" b="1" i="0" dirty="0">
                <a:solidFill>
                  <a:srgbClr val="92D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Welcome to MongoDB Compass</a:t>
            </a:r>
            <a:br>
              <a:rPr lang="en-IN" b="1" i="0" dirty="0">
                <a:solidFill>
                  <a:srgbClr val="3D4F58"/>
                </a:solidFill>
                <a:effectLst/>
                <a:latin typeface="Akzidenz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80514-F154-D899-EA1C-1A067D2BF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381" y="1192696"/>
            <a:ext cx="10807306" cy="4971015"/>
          </a:xfrm>
        </p:spPr>
      </p:pic>
    </p:spTree>
    <p:extLst>
      <p:ext uri="{BB962C8B-B14F-4D97-AF65-F5344CB8AC3E}">
        <p14:creationId xmlns:p14="http://schemas.microsoft.com/office/powerpoint/2010/main" val="169440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E23D-83BF-A5C7-76BB-539F90051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>
            <a:normAutofit fontScale="90000"/>
          </a:bodyPr>
          <a:lstStyle/>
          <a:p>
            <a:r>
              <a:rPr lang="en-US" dirty="0"/>
              <a:t>Some features of MongoDB compass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AF693F-8BAA-F9F0-321E-5D1B54D2D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309" y="1298714"/>
            <a:ext cx="11034395" cy="5194160"/>
          </a:xfrm>
        </p:spPr>
      </p:pic>
    </p:spTree>
    <p:extLst>
      <p:ext uri="{BB962C8B-B14F-4D97-AF65-F5344CB8AC3E}">
        <p14:creationId xmlns:p14="http://schemas.microsoft.com/office/powerpoint/2010/main" val="2314225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9C31B-6EB4-43BB-9A75-E1060D48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features of MongoDB compass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9B588-DF78-11D8-9161-75DEC461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1822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55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A77F1-C3E5-4BCD-1C3E-38B09AB3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features of MongoDB compass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9E84-19CA-C63C-97DF-2D981E1C9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3A2D5-7A3A-9299-7BF0-500F1BE2A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1711325"/>
            <a:ext cx="102584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25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CB92-EB71-C3B2-8204-0E069875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features of MongoDB compass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7ED10-9F1F-E9E9-035D-D43C589A2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4200"/>
            <a:ext cx="102584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6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6110"/>
          </a:xfrm>
        </p:spPr>
        <p:txBody>
          <a:bodyPr>
            <a:normAutofit/>
          </a:bodyPr>
          <a:lstStyle/>
          <a:p>
            <a:r>
              <a:rPr lang="en-US" sz="4000" dirty="0"/>
              <a:t>MongoDB and it’s different 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D906B7-2A79-4967-27E4-6225DA790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913" y="1431236"/>
            <a:ext cx="10359887" cy="4745727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 MongoDB ?</a:t>
            </a:r>
          </a:p>
          <a:p>
            <a:r>
              <a:rPr lang="en-IN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Mongo ?</a:t>
            </a:r>
          </a:p>
          <a:p>
            <a:r>
              <a:rPr lang="en-IN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</a:t>
            </a:r>
            <a:r>
              <a:rPr lang="en-IN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MongoD</a:t>
            </a:r>
            <a:r>
              <a:rPr lang="en-IN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?</a:t>
            </a:r>
          </a:p>
          <a:p>
            <a:r>
              <a:rPr lang="en-IN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Mongo Compass ?</a:t>
            </a:r>
          </a:p>
          <a:p>
            <a:r>
              <a:rPr lang="en-IN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Mongo Atlas ?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6172EF-24B7-A4DA-322C-54D49804B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635" y="1152939"/>
            <a:ext cx="6639339" cy="57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57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19773-4662-EEB1-AE36-DA7C9952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features of MongoDB compass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29DDB-D73C-D146-08A8-CBDD18CD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9896"/>
            <a:ext cx="105156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34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19773-4662-EEB1-AE36-DA7C9952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features of MongoDB compass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33252-1BB6-AEF4-D4C1-2D3CA3BD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2965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39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19773-4662-EEB1-AE36-DA7C9952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72700" cy="840823"/>
          </a:xfrm>
        </p:spPr>
        <p:txBody>
          <a:bodyPr>
            <a:normAutofit fontScale="90000"/>
          </a:bodyPr>
          <a:lstStyle/>
          <a:p>
            <a:r>
              <a:rPr lang="en-US" dirty="0"/>
              <a:t>Some features of MongoDB compass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127B3-37A9-10AF-A9BA-22B1D6DDC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24000"/>
            <a:ext cx="1110200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1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19773-4662-EEB1-AE36-DA7C9952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features of MongoDB compass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DC60F-EA6D-B066-41AF-64D2B9882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97" y="1828386"/>
            <a:ext cx="101250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25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19773-4662-EEB1-AE36-DA7C9952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features of MongoDB compass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E6943-3969-A7C7-4EB3-41C2003EA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7525"/>
            <a:ext cx="10638183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81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19773-4662-EEB1-AE36-DA7C9952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features of MongoDB compass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583A8-13CE-7D22-E77E-355580229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16377"/>
            <a:ext cx="10287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58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BE96-3B58-1B0C-544A-DFFCDBB3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default port number”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43A8C-2B8D-ADC8-ADC0-6C9E0707B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mongodb://localhost:27017</a:t>
            </a:r>
          </a:p>
        </p:txBody>
      </p:sp>
    </p:spTree>
    <p:extLst>
      <p:ext uri="{BB962C8B-B14F-4D97-AF65-F5344CB8AC3E}">
        <p14:creationId xmlns:p14="http://schemas.microsoft.com/office/powerpoint/2010/main" val="1741535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5050-57CC-7AC3-03ED-C1F112098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797"/>
          </a:xfrm>
        </p:spPr>
        <p:txBody>
          <a:bodyPr>
            <a:normAutofit fontScale="90000"/>
          </a:bodyPr>
          <a:lstStyle/>
          <a:p>
            <a:r>
              <a:rPr lang="en-US" dirty="0"/>
              <a:t>Add the following path to env </a:t>
            </a:r>
            <a:r>
              <a:rPr lang="en-US" dirty="0" err="1"/>
              <a:t>veriable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EFF82-679E-342E-E62A-B50498606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65" y="1378225"/>
            <a:ext cx="10895193" cy="53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9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FB0AE-D2E5-CFA7-D363-3971D8607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Start </a:t>
            </a:r>
            <a:r>
              <a:rPr lang="en-IN" dirty="0" err="1"/>
              <a:t>Mongodb</a:t>
            </a:r>
            <a:r>
              <a:rPr lang="en-IN" dirty="0"/>
              <a:t> using 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0F2C9-8B69-9CA7-C364-F67A22838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65" y="1465402"/>
            <a:ext cx="11208026" cy="501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0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7F89C-23FB-8FC5-B34B-4E51822EF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55245" cy="960092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create </a:t>
            </a:r>
            <a:r>
              <a:rPr lang="en-US" dirty="0" err="1"/>
              <a:t>db</a:t>
            </a:r>
            <a:r>
              <a:rPr lang="en-US" dirty="0"/>
              <a:t> into </a:t>
            </a:r>
            <a:r>
              <a:rPr lang="en-US" dirty="0" err="1"/>
              <a:t>mongodb</a:t>
            </a:r>
            <a:r>
              <a:rPr lang="en-US" dirty="0"/>
              <a:t> compass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13E08-7D29-13CD-608F-5DBB65021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95524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98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5545"/>
          </a:xfrm>
        </p:spPr>
        <p:txBody>
          <a:bodyPr>
            <a:normAutofit/>
          </a:bodyPr>
          <a:lstStyle/>
          <a:p>
            <a:r>
              <a:rPr lang="en-US" dirty="0"/>
              <a:t>MongoDB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6172EF-24B7-A4DA-322C-54D49804B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835" y="0"/>
            <a:ext cx="4055145" cy="1431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B7545D-190D-F27F-C933-47C1F4C4D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42" y="1431237"/>
            <a:ext cx="11200138" cy="51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67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5DF7-9D6F-1C96-6075-9D408838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69269-178F-219E-1931-179594B80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MongoDB allows you to add any random key-value pair at any position.</a:t>
            </a:r>
          </a:p>
          <a:p>
            <a:r>
              <a:rPr lang="en-US" dirty="0"/>
              <a:t>But conventional DB link </a:t>
            </a:r>
            <a:r>
              <a:rPr lang="en-US" dirty="0" err="1"/>
              <a:t>mysql,sql</a:t>
            </a:r>
            <a:r>
              <a:rPr lang="en-US" dirty="0"/>
              <a:t>-server only follow the schema and attributes which we have mentioned at the time of table creation.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2050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3102E-21B8-D7D5-FBA8-29E1E1DE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571"/>
          </a:xfrm>
        </p:spPr>
        <p:txBody>
          <a:bodyPr>
            <a:normAutofit fontScale="90000"/>
          </a:bodyPr>
          <a:lstStyle/>
          <a:p>
            <a:r>
              <a:rPr lang="en-US" dirty="0"/>
              <a:t>Advantage of MongoDB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B8A30-AB78-D1CF-1C25-51777EDD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9" y="1192696"/>
            <a:ext cx="10759109" cy="5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07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0D79BC-B33C-1E1A-2424-22627BF9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MongoDB Compass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D1842-C7DC-DE0E-F9D7-6CE749B3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9"/>
            <a:ext cx="11128513" cy="466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37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85022-3A6A-9B61-F6B7-A908855B4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9605"/>
          </a:xfrm>
        </p:spPr>
        <p:txBody>
          <a:bodyPr/>
          <a:lstStyle/>
          <a:p>
            <a:r>
              <a:rPr lang="en-IN" dirty="0"/>
              <a:t>Some commands using 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5AA00-7609-9C1B-1D3D-88C07E247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10748"/>
            <a:ext cx="10810461" cy="49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00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9A98C-0E78-6290-396E-AE52B16B4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065"/>
          </a:xfrm>
        </p:spPr>
        <p:txBody>
          <a:bodyPr>
            <a:normAutofit fontScale="90000"/>
          </a:bodyPr>
          <a:lstStyle/>
          <a:p>
            <a:r>
              <a:rPr lang="en-US" dirty="0"/>
              <a:t>Mongo vs </a:t>
            </a:r>
            <a:r>
              <a:rPr lang="en-US" dirty="0" err="1"/>
              <a:t>Mongod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DBA8B-9F8C-0239-9D99-B47ED8008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8959"/>
            <a:ext cx="10515600" cy="523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08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BF6D-34F9-EC2B-35BA-17F154D4A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77" y="109019"/>
            <a:ext cx="10942983" cy="732494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Comparison MongoDB with Conventional Database (like </a:t>
            </a:r>
            <a:r>
              <a:rPr lang="en-US" sz="2800" dirty="0" err="1"/>
              <a:t>Sql-SERVER,MYSql</a:t>
            </a:r>
            <a:r>
              <a:rPr lang="en-US" sz="2800" dirty="0"/>
              <a:t>…)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0AD47B-AFEF-4D6E-C98E-7F941156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73426"/>
            <a:ext cx="6193667" cy="538038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01849C-BCCD-0533-565C-F0F922BD7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122" y="1073426"/>
            <a:ext cx="4625008" cy="43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38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D3CC-2AC7-CE3A-DCBE-448F632D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626"/>
            <a:ext cx="10515600" cy="420412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 : BSON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77706-4F7D-A28E-6B39-7CDA8E1AC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409" y="848139"/>
            <a:ext cx="11078817" cy="5328824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BSON stands for Binary </a:t>
            </a:r>
            <a:r>
              <a:rPr lang="en-US" b="0" i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US" b="0" i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Object Notation. It is a bin­ary-en­coded seri­al­iz­a­tion of JSON documents. BSON has been extended to add some optional non-JSON-native data types, like dates and binary data.</a:t>
            </a:r>
          </a:p>
          <a:p>
            <a:r>
              <a:rPr lang="en-US" b="0" i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Though JSON and BSON have near identical names, they are not identical in purpose. BSON is based on JSON but has its own distinct features and advantages.</a:t>
            </a:r>
            <a:endParaRPr lang="en-IN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30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D3CC-2AC7-CE3A-DCBE-448F632D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529"/>
            <a:ext cx="10515600" cy="437323"/>
          </a:xfrm>
        </p:spPr>
        <p:txBody>
          <a:bodyPr>
            <a:normAutofit fontScale="90000"/>
          </a:bodyPr>
          <a:lstStyle/>
          <a:p>
            <a:r>
              <a:rPr lang="en-US" dirty="0"/>
              <a:t>BSON Continue… 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89A2C9-E278-93CB-5D23-213EB0004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409" y="795130"/>
            <a:ext cx="11224591" cy="5877341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BSON is a binary encoded </a:t>
            </a:r>
            <a:r>
              <a:rPr lang="en-US" sz="2400" b="0" i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US" sz="2400" b="0" i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Object Notation (JSON)—a textual object notation widely used to transmit and store data across web based applications. JSON is easier to understand as it is human-readable, but compared to BSON, it supports fewer data types. BSON encodes type and length information, too, making it easier for machines to parse.</a:t>
            </a:r>
          </a:p>
          <a:p>
            <a:r>
              <a:rPr lang="en-US" sz="2400" b="0" i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{"hello": "world"} →</a:t>
            </a:r>
          </a:p>
          <a:p>
            <a:r>
              <a:rPr lang="en-US" sz="2400" b="0" i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\x16\x00\x00\x00                                // total document size </a:t>
            </a:r>
          </a:p>
          <a:p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i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\x02                                                       // 0x02 = type String </a:t>
            </a:r>
          </a:p>
          <a:p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i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hello\x00                                              // field name</a:t>
            </a:r>
          </a:p>
          <a:p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i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\x06\x00\x00\x00world\x00           // field value </a:t>
            </a:r>
          </a:p>
          <a:p>
            <a:r>
              <a:rPr lang="en-US" sz="2400" b="0" i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\x00                                                      // 0x00 = type EOO ('end of object’)</a:t>
            </a:r>
            <a:endParaRPr lang="en-IN" sz="2400" b="0" i="0" dirty="0">
              <a:solidFill>
                <a:srgbClr val="FFFF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b="0" i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Just like JSON, BSON supports various programming languages such as C, C++, C#, Java, JavaScript, PHP, Python, Ruby, and Swift.</a:t>
            </a:r>
          </a:p>
        </p:txBody>
      </p:sp>
    </p:spTree>
    <p:extLst>
      <p:ext uri="{BB962C8B-B14F-4D97-AF65-F5344CB8AC3E}">
        <p14:creationId xmlns:p14="http://schemas.microsoft.com/office/powerpoint/2010/main" val="926680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2BD0A-E5FB-BBF2-9A13-8E612084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017"/>
            <a:ext cx="11049000" cy="1007166"/>
          </a:xfrm>
        </p:spPr>
        <p:txBody>
          <a:bodyPr>
            <a:normAutofit fontScale="90000"/>
          </a:bodyPr>
          <a:lstStyle/>
          <a:p>
            <a:b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Official Site for MongoDB</a:t>
            </a:r>
            <a:b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https://www.mongodb.com/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9BB6F-8226-BEDC-3E30-B580880FE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13183"/>
            <a:ext cx="11048999" cy="54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93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DEB8E-82A3-1D6B-8DF1-FB946FE4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930"/>
            <a:ext cx="10515600" cy="424069"/>
          </a:xfrm>
        </p:spPr>
        <p:txBody>
          <a:bodyPr>
            <a:normAutofit fontScale="90000"/>
          </a:bodyPr>
          <a:lstStyle/>
          <a:p>
            <a:br>
              <a:rPr lang="en-IN" b="0" i="0" dirty="0">
                <a:solidFill>
                  <a:srgbClr val="92D050"/>
                </a:solidFill>
                <a:effectLst/>
                <a:latin typeface="Akzidenz Grotesk BQ Medium"/>
              </a:rPr>
            </a:br>
            <a:r>
              <a:rPr lang="en-IN" b="0" i="0" dirty="0">
                <a:solidFill>
                  <a:srgbClr val="92D050"/>
                </a:solidFill>
                <a:effectLst/>
                <a:latin typeface="Akzidenz Grotesk BQ Medium"/>
              </a:rPr>
              <a:t>Download MongoDB Community Server</a:t>
            </a:r>
            <a:br>
              <a:rPr lang="en-IN" b="0" i="0" dirty="0">
                <a:solidFill>
                  <a:srgbClr val="3D4F58"/>
                </a:solidFill>
                <a:effectLst/>
                <a:latin typeface="Akzidenz Grotesk BQ Medium"/>
              </a:rPr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6B0E9-EFC6-3CC5-15F8-7AFEB7782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32452"/>
            <a:ext cx="11155017" cy="539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4618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1528</TotalTime>
  <Words>452</Words>
  <Application>Microsoft Office PowerPoint</Application>
  <PresentationFormat>Widescreen</PresentationFormat>
  <Paragraphs>51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Akzidenz</vt:lpstr>
      <vt:lpstr>Akzidenz Grotesk BQ Medium</vt:lpstr>
      <vt:lpstr>Arial</vt:lpstr>
      <vt:lpstr>Calibri</vt:lpstr>
      <vt:lpstr>Corbel</vt:lpstr>
      <vt:lpstr>Depth</vt:lpstr>
      <vt:lpstr>PowerPoint Presentation</vt:lpstr>
      <vt:lpstr>MongoDB and it’s different Components</vt:lpstr>
      <vt:lpstr>MongoDB</vt:lpstr>
      <vt:lpstr>Mongo vs Mongod</vt:lpstr>
      <vt:lpstr>Comparison MongoDB with Conventional Database (like Sql-SERVER,MYSql…)</vt:lpstr>
      <vt:lpstr>About  : BSON </vt:lpstr>
      <vt:lpstr>BSON Continue… </vt:lpstr>
      <vt:lpstr> Official Site for MongoDB https://www.mongodb.com/ </vt:lpstr>
      <vt:lpstr> Download MongoDB Community Server </vt:lpstr>
      <vt:lpstr>Installation Steps: </vt:lpstr>
      <vt:lpstr>Installation Steps: </vt:lpstr>
      <vt:lpstr>Installation Steps: </vt:lpstr>
      <vt:lpstr>Installation Steps: </vt:lpstr>
      <vt:lpstr>Installation Steps: </vt:lpstr>
      <vt:lpstr> Welcome to MongoDB Compass </vt:lpstr>
      <vt:lpstr>Some features of MongoDB compass</vt:lpstr>
      <vt:lpstr>Some features of MongoDB compass</vt:lpstr>
      <vt:lpstr>Some features of MongoDB compass</vt:lpstr>
      <vt:lpstr>Some features of MongoDB compass</vt:lpstr>
      <vt:lpstr>Some features of MongoDB compass</vt:lpstr>
      <vt:lpstr>Some features of MongoDB compass</vt:lpstr>
      <vt:lpstr>Some features of MongoDB compass</vt:lpstr>
      <vt:lpstr>Some features of MongoDB compass</vt:lpstr>
      <vt:lpstr>Some features of MongoDB compass</vt:lpstr>
      <vt:lpstr>Some features of MongoDB compass</vt:lpstr>
      <vt:lpstr>MongoDB default port number”</vt:lpstr>
      <vt:lpstr>Add the following path to env veriable</vt:lpstr>
      <vt:lpstr>Start Mongodb using PS</vt:lpstr>
      <vt:lpstr>How to create db into mongodb compass</vt:lpstr>
      <vt:lpstr>Advantages of MongoDB</vt:lpstr>
      <vt:lpstr>Advantage of MongoDB</vt:lpstr>
      <vt:lpstr>MongoDB Compass</vt:lpstr>
      <vt:lpstr>Some commands using 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12</cp:revision>
  <dcterms:created xsi:type="dcterms:W3CDTF">2022-06-17T07:13:40Z</dcterms:created>
  <dcterms:modified xsi:type="dcterms:W3CDTF">2022-09-24T06:33:18Z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